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64" r:id="rId6"/>
    <p:sldId id="265" r:id="rId7"/>
    <p:sldId id="259" r:id="rId8"/>
    <p:sldId id="260" r:id="rId9"/>
    <p:sldId id="261" r:id="rId10"/>
    <p:sldId id="266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1D001-7E25-4A3B-A111-F95CBB549485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20F3E-0DBC-4B7A-B0EA-E94CC5F19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1D001-7E25-4A3B-A111-F95CBB549485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20F3E-0DBC-4B7A-B0EA-E94CC5F19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1D001-7E25-4A3B-A111-F95CBB549485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20F3E-0DBC-4B7A-B0EA-E94CC5F19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1D001-7E25-4A3B-A111-F95CBB549485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20F3E-0DBC-4B7A-B0EA-E94CC5F19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1D001-7E25-4A3B-A111-F95CBB549485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20F3E-0DBC-4B7A-B0EA-E94CC5F19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1D001-7E25-4A3B-A111-F95CBB549485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20F3E-0DBC-4B7A-B0EA-E94CC5F19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1D001-7E25-4A3B-A111-F95CBB549485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20F3E-0DBC-4B7A-B0EA-E94CC5F19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1D001-7E25-4A3B-A111-F95CBB549485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20F3E-0DBC-4B7A-B0EA-E94CC5F19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1D001-7E25-4A3B-A111-F95CBB549485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20F3E-0DBC-4B7A-B0EA-E94CC5F19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1D001-7E25-4A3B-A111-F95CBB549485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20F3E-0DBC-4B7A-B0EA-E94CC5F19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1D001-7E25-4A3B-A111-F95CBB549485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20F3E-0DBC-4B7A-B0EA-E94CC5F19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1D001-7E25-4A3B-A111-F95CBB549485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20F3E-0DBC-4B7A-B0EA-E94CC5F19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0707" y="76200"/>
            <a:ext cx="8748493" cy="6728498"/>
            <a:chOff x="90707" y="76200"/>
            <a:chExt cx="8748493" cy="6728498"/>
          </a:xfrm>
        </p:grpSpPr>
        <p:sp>
          <p:nvSpPr>
            <p:cNvPr id="2" name="TextBox 1"/>
            <p:cNvSpPr txBox="1"/>
            <p:nvPr/>
          </p:nvSpPr>
          <p:spPr>
            <a:xfrm>
              <a:off x="457200" y="76200"/>
              <a:ext cx="83820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dirty="0" smtClean="0">
                  <a:solidFill>
                    <a:srgbClr val="FF0000"/>
                  </a:solidFill>
                  <a:latin typeface="Algerian" pitchFamily="82" charset="0"/>
                </a:rPr>
                <a:t>DNA Structure</a:t>
              </a:r>
              <a:endParaRPr lang="en-US" sz="5400" dirty="0">
                <a:solidFill>
                  <a:srgbClr val="FF0000"/>
                </a:solidFill>
                <a:latin typeface="Algerian" pitchFamily="82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2743200" y="3962400"/>
              <a:ext cx="3245760" cy="28315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en-IN" b="1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IN" b="1" dirty="0" smtClean="0">
                  <a:latin typeface="Times New Roman" pitchFamily="18" charset="0"/>
                  <a:cs typeface="Times New Roman" pitchFamily="18" charset="0"/>
                </a:rPr>
                <a:t>Presented by:</a:t>
              </a:r>
            </a:p>
            <a:p>
              <a:pPr algn="ctr"/>
              <a:r>
                <a:rPr lang="en-IN" b="1" dirty="0" smtClean="0">
                  <a:latin typeface="Times New Roman" pitchFamily="18" charset="0"/>
                  <a:cs typeface="Times New Roman" pitchFamily="18" charset="0"/>
                </a:rPr>
                <a:t>Dr. </a:t>
              </a:r>
              <a:r>
                <a:rPr lang="en-IN" b="1" dirty="0" err="1" smtClean="0">
                  <a:latin typeface="Times New Roman" pitchFamily="18" charset="0"/>
                  <a:cs typeface="Times New Roman" pitchFamily="18" charset="0"/>
                </a:rPr>
                <a:t>Ankit</a:t>
              </a:r>
              <a:r>
                <a:rPr lang="en-IN" b="1" dirty="0" smtClean="0">
                  <a:latin typeface="Times New Roman" pitchFamily="18" charset="0"/>
                  <a:cs typeface="Times New Roman" pitchFamily="18" charset="0"/>
                </a:rPr>
                <a:t> Kumar Singh</a:t>
              </a:r>
            </a:p>
            <a:p>
              <a:pPr algn="ctr"/>
              <a:r>
                <a:rPr lang="en-IN" dirty="0" smtClean="0">
                  <a:latin typeface="Times New Roman" pitchFamily="18" charset="0"/>
                  <a:cs typeface="Times New Roman" pitchFamily="18" charset="0"/>
                </a:rPr>
                <a:t>Assistant Professor</a:t>
              </a:r>
            </a:p>
            <a:p>
              <a:pPr algn="ctr"/>
              <a:r>
                <a:rPr lang="en-IN" dirty="0" smtClean="0">
                  <a:latin typeface="Times New Roman" pitchFamily="18" charset="0"/>
                  <a:cs typeface="Times New Roman" pitchFamily="18" charset="0"/>
                </a:rPr>
                <a:t>Department of Botany</a:t>
              </a:r>
            </a:p>
            <a:p>
              <a:pPr algn="ctr"/>
              <a:r>
                <a:rPr lang="en-IN" dirty="0" smtClean="0">
                  <a:latin typeface="Times New Roman" pitchFamily="18" charset="0"/>
                  <a:cs typeface="Times New Roman" pitchFamily="18" charset="0"/>
                </a:rPr>
                <a:t>Marwari College</a:t>
              </a:r>
            </a:p>
            <a:p>
              <a:pPr algn="ctr"/>
              <a:r>
                <a:rPr lang="en-IN" dirty="0" err="1" smtClean="0">
                  <a:latin typeface="Times New Roman" pitchFamily="18" charset="0"/>
                  <a:cs typeface="Times New Roman" pitchFamily="18" charset="0"/>
                </a:rPr>
                <a:t>Lalit</a:t>
              </a:r>
              <a:r>
                <a:rPr lang="en-IN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IN" dirty="0" err="1" smtClean="0">
                  <a:latin typeface="Times New Roman" pitchFamily="18" charset="0"/>
                  <a:cs typeface="Times New Roman" pitchFamily="18" charset="0"/>
                </a:rPr>
                <a:t>Narayan</a:t>
              </a:r>
              <a:r>
                <a:rPr lang="en-IN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IN" dirty="0" err="1" smtClean="0">
                  <a:latin typeface="Times New Roman" pitchFamily="18" charset="0"/>
                  <a:cs typeface="Times New Roman" pitchFamily="18" charset="0"/>
                </a:rPr>
                <a:t>Mithila</a:t>
              </a:r>
              <a:r>
                <a:rPr lang="en-IN" dirty="0" smtClean="0">
                  <a:latin typeface="Times New Roman" pitchFamily="18" charset="0"/>
                  <a:cs typeface="Times New Roman" pitchFamily="18" charset="0"/>
                </a:rPr>
                <a:t> University</a:t>
              </a:r>
            </a:p>
            <a:p>
              <a:pPr algn="ctr"/>
              <a:r>
                <a:rPr lang="en-IN" dirty="0" err="1" smtClean="0">
                  <a:latin typeface="Times New Roman" pitchFamily="18" charset="0"/>
                  <a:cs typeface="Times New Roman" pitchFamily="18" charset="0"/>
                </a:rPr>
                <a:t>Darbhanga</a:t>
              </a:r>
              <a:endParaRPr lang="en-IN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IN" sz="16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ankitbhu30@gmail.com</a:t>
              </a:r>
              <a:endPara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/>
            </a:p>
          </p:txBody>
        </p:sp>
        <p:sp>
          <p:nvSpPr>
            <p:cNvPr id="4" name="TextBox 3"/>
            <p:cNvSpPr txBox="1"/>
            <p:nvPr/>
          </p:nvSpPr>
          <p:spPr>
            <a:xfrm rot="16200000">
              <a:off x="-2486733" y="2749035"/>
              <a:ext cx="55626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b="1" dirty="0" smtClean="0">
                  <a:latin typeface="Times New Roman" pitchFamily="18" charset="0"/>
                  <a:cs typeface="Times New Roman" pitchFamily="18" charset="0"/>
                </a:rPr>
                <a:t>            For B.Sc. Part I (Subs.)   (Group B)</a:t>
              </a:r>
              <a:endParaRPr lang="en-US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90707" y="6543088"/>
              <a:ext cx="13227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1100" dirty="0" smtClean="0">
                  <a:latin typeface="Arial Black" pitchFamily="34" charset="0"/>
                </a:rPr>
                <a:t>Lecture No. 22</a:t>
              </a:r>
              <a:endParaRPr lang="en-US" sz="1100" dirty="0">
                <a:latin typeface="Arial Black" pitchFamily="34" charset="0"/>
              </a:endParaRPr>
            </a:p>
          </p:txBody>
        </p:sp>
        <p:pic>
          <p:nvPicPr>
            <p:cNvPr id="1026" name="Picture 2" descr="C:\Users\AMIT\Desktop\images (4).jpg"/>
            <p:cNvPicPr>
              <a:picLocks noChangeAspect="1" noChangeArrowheads="1"/>
            </p:cNvPicPr>
            <p:nvPr/>
          </p:nvPicPr>
          <p:blipFill>
            <a:blip r:embed="rId2" cstate="print"/>
            <a:srcRect l="2564" b="6977"/>
            <a:stretch>
              <a:fillRect/>
            </a:stretch>
          </p:blipFill>
          <p:spPr bwMode="auto">
            <a:xfrm>
              <a:off x="1752600" y="914400"/>
              <a:ext cx="5791200" cy="327660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MIT\Desktop\Watson-and-Crick-DNA-Model.jpg"/>
          <p:cNvPicPr>
            <a:picLocks noChangeAspect="1" noChangeArrowheads="1"/>
          </p:cNvPicPr>
          <p:nvPr/>
        </p:nvPicPr>
        <p:blipFill>
          <a:blip r:embed="rId2" cstate="print"/>
          <a:srcRect t="-3333" r="44000"/>
          <a:stretch>
            <a:fillRect/>
          </a:stretch>
        </p:blipFill>
        <p:spPr bwMode="auto">
          <a:xfrm>
            <a:off x="1066800" y="381000"/>
            <a:ext cx="7239000" cy="47244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95400" y="5257800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Figure:  DNA double helix (Watson and Crick model of DNA)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81000" y="457200"/>
          <a:ext cx="8382000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5500"/>
                <a:gridCol w="2095500"/>
                <a:gridCol w="2095500"/>
                <a:gridCol w="20955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 Black" pitchFamily="34" charset="0"/>
                        </a:rPr>
                        <a:t>Geometry</a:t>
                      </a:r>
                      <a:endParaRPr lang="en-US" b="0" dirty="0"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 Black" pitchFamily="34" charset="0"/>
                        </a:rPr>
                        <a:t>A-Form</a:t>
                      </a:r>
                      <a:endParaRPr lang="en-US" b="0" dirty="0"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 Black" pitchFamily="34" charset="0"/>
                        </a:rPr>
                        <a:t>B-Form</a:t>
                      </a:r>
                      <a:endParaRPr lang="en-US" b="0" dirty="0"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 Black" pitchFamily="34" charset="0"/>
                        </a:rPr>
                        <a:t>Z-Form</a:t>
                      </a:r>
                      <a:endParaRPr lang="en-US" b="0" dirty="0"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Helix sense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 right-handed</a:t>
                      </a:r>
                      <a:endParaRPr 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Right handed</a:t>
                      </a:r>
                      <a:endParaRPr 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Left handed</a:t>
                      </a:r>
                      <a:endParaRPr 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Repeat unit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1bp</a:t>
                      </a:r>
                      <a:endParaRPr 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en-US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bp</a:t>
                      </a:r>
                      <a:endParaRPr 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2bp</a:t>
                      </a:r>
                      <a:endParaRPr 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Mean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bp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/turn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10.7</a:t>
                      </a:r>
                      <a:endParaRPr 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10.4</a:t>
                      </a:r>
                      <a:endParaRPr 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Diameter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23 Aͦ</a:t>
                      </a:r>
                      <a:endParaRPr 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20 Aͦ</a:t>
                      </a:r>
                    </a:p>
                    <a:p>
                      <a:endParaRPr 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18Aͦ</a:t>
                      </a:r>
                    </a:p>
                    <a:p>
                      <a:endParaRPr 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Major groove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Narrow and deep</a:t>
                      </a:r>
                      <a:endParaRPr 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Wide and deep</a:t>
                      </a:r>
                      <a:endParaRPr 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Flat</a:t>
                      </a:r>
                      <a:endParaRPr 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Minor groove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Wide and shallow</a:t>
                      </a:r>
                      <a:endParaRPr 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Narrow and deep</a:t>
                      </a:r>
                      <a:endParaRPr 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Narrow and deep</a:t>
                      </a:r>
                    </a:p>
                    <a:p>
                      <a:endParaRPr 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09600" y="35814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Table: Comparison of different forms of DNA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19600" y="4171652"/>
            <a:ext cx="4572000" cy="200054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Dr. </a:t>
            </a:r>
            <a:r>
              <a:rPr lang="en-IN" b="1" dirty="0" err="1" smtClean="0">
                <a:latin typeface="Times New Roman" pitchFamily="18" charset="0"/>
                <a:cs typeface="Times New Roman" pitchFamily="18" charset="0"/>
              </a:rPr>
              <a:t>Ankit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 Kumar Singh</a:t>
            </a:r>
          </a:p>
          <a:p>
            <a:pPr algn="ctr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Assistant Professor</a:t>
            </a:r>
          </a:p>
          <a:p>
            <a:pPr algn="ctr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Department of Botany</a:t>
            </a:r>
          </a:p>
          <a:p>
            <a:pPr algn="ctr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Marwari College</a:t>
            </a:r>
          </a:p>
          <a:p>
            <a:pPr algn="ctr"/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Lalit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Narayan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Mithila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University</a:t>
            </a:r>
          </a:p>
          <a:p>
            <a:pPr algn="ctr"/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Darbhanga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IN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ankitbhu30@gmail.com</a:t>
            </a:r>
            <a:endParaRPr lang="en-US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5715000"/>
            <a:ext cx="38314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latin typeface="Book Antiqua" pitchFamily="18" charset="0"/>
                <a:ea typeface="Cambria Math" pitchFamily="18" charset="0"/>
              </a:rPr>
              <a:t>Thank You!!!</a:t>
            </a:r>
            <a:endParaRPr lang="en-US" sz="4800" b="1" dirty="0">
              <a:latin typeface="Book Antiqua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6200" y="152400"/>
            <a:ext cx="8915400" cy="6617732"/>
            <a:chOff x="76200" y="152400"/>
            <a:chExt cx="8915400" cy="6617732"/>
          </a:xfrm>
        </p:grpSpPr>
        <p:sp>
          <p:nvSpPr>
            <p:cNvPr id="4" name="TextBox 3"/>
            <p:cNvSpPr txBox="1"/>
            <p:nvPr/>
          </p:nvSpPr>
          <p:spPr>
            <a:xfrm>
              <a:off x="76200" y="152400"/>
              <a:ext cx="441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 Black" pitchFamily="34" charset="0"/>
                </a:rPr>
                <a:t>DNA (</a:t>
              </a:r>
              <a:r>
                <a:rPr lang="en-US" b="1" dirty="0">
                  <a:latin typeface="Arial Black" pitchFamily="34" charset="0"/>
                </a:rPr>
                <a:t>Deoxyribonucleic </a:t>
              </a:r>
              <a:r>
                <a:rPr lang="en-US" b="1" dirty="0" smtClean="0">
                  <a:latin typeface="Arial Black" pitchFamily="34" charset="0"/>
                </a:rPr>
                <a:t>Acid)</a:t>
              </a:r>
              <a:endParaRPr lang="en-US" dirty="0">
                <a:latin typeface="Arial Black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52400" y="533400"/>
              <a:ext cx="8839200" cy="258532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dirty="0" smtClean="0"/>
                <a:t>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DNA was first discovered by F. Meischer (1869) from pus cells (as nuclein)</a:t>
              </a:r>
            </a:p>
            <a:p>
              <a:pPr algn="just"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Nucleic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acids (DNA) are polymer of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Nucleotides.</a:t>
              </a:r>
            </a:p>
            <a:p>
              <a:pPr algn="just"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dirty="0"/>
                <a:t> 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In DNA, each nucleotide is made up of three parts: a 5-carbon sugar called deoxyribose, a phosphate group, and a nitrogenous base.</a:t>
              </a:r>
              <a:endParaRPr lang="en-US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just">
                <a:lnSpc>
                  <a:spcPct val="150000"/>
                </a:lnSpc>
              </a:pPr>
              <a:r>
                <a:rPr lang="it-IT" dirty="0">
                  <a:latin typeface="Times New Roman" pitchFamily="18" charset="0"/>
                  <a:cs typeface="Times New Roman" pitchFamily="18" charset="0"/>
                </a:rPr>
                <a:t>Nucleoside = Nitrogen base + pentose sugar</a:t>
              </a:r>
            </a:p>
            <a:p>
              <a:pPr algn="just">
                <a:lnSpc>
                  <a:spcPct val="150000"/>
                </a:lnSpc>
              </a:pPr>
              <a:r>
                <a:rPr lang="it-IT" dirty="0">
                  <a:latin typeface="Times New Roman" pitchFamily="18" charset="0"/>
                  <a:cs typeface="Times New Roman" pitchFamily="18" charset="0"/>
                </a:rPr>
                <a:t>Nucleotide = Nitrogen base + pentose sugar + </a:t>
              </a:r>
              <a:r>
                <a:rPr lang="it-IT" dirty="0" smtClean="0">
                  <a:latin typeface="Times New Roman" pitchFamily="18" charset="0"/>
                  <a:cs typeface="Times New Roman" pitchFamily="18" charset="0"/>
                </a:rPr>
                <a:t>phosphate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52400" y="3276600"/>
              <a:ext cx="8839200" cy="92333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b="1" dirty="0">
                  <a:latin typeface="Times New Roman" pitchFamily="18" charset="0"/>
                  <a:cs typeface="Times New Roman" pitchFamily="18" charset="0"/>
                </a:rPr>
                <a:t>Sugar molecule :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Represented by a pentose sugar the deoxyribose or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2-deoxyribose which derived from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ribose due to the deletion of oxygen from the second carbon.</a:t>
              </a:r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6218" b="49383"/>
            <a:stretch>
              <a:fillRect/>
            </a:stretch>
          </p:blipFill>
          <p:spPr bwMode="auto">
            <a:xfrm>
              <a:off x="1676400" y="4343400"/>
              <a:ext cx="5791200" cy="2019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Box 7"/>
            <p:cNvSpPr txBox="1"/>
            <p:nvPr/>
          </p:nvSpPr>
          <p:spPr>
            <a:xfrm>
              <a:off x="152400" y="6400800"/>
              <a:ext cx="8839200" cy="369332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</p:spPr>
          <p:txBody>
            <a:bodyPr wrap="square" rtlCol="0">
              <a:spAutoFit/>
            </a:bodyPr>
            <a:lstStyle/>
            <a:p>
              <a:pPr>
                <a:buFont typeface="Wingdings" pitchFamily="2" charset="2"/>
                <a:buChar char="Ø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In deoxyribose X= H and in ribose X= OH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52400" y="76200"/>
            <a:ext cx="8839200" cy="6781800"/>
            <a:chOff x="152400" y="76200"/>
            <a:chExt cx="8839200" cy="67818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t="6738" b="5652"/>
            <a:stretch>
              <a:fillRect/>
            </a:stretch>
          </p:blipFill>
          <p:spPr bwMode="auto">
            <a:xfrm>
              <a:off x="2133600" y="990600"/>
              <a:ext cx="4377647" cy="2362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00400" y="4698590"/>
              <a:ext cx="3150198" cy="2159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TextBox 3"/>
            <p:cNvSpPr txBox="1"/>
            <p:nvPr/>
          </p:nvSpPr>
          <p:spPr>
            <a:xfrm>
              <a:off x="152400" y="76200"/>
              <a:ext cx="8839200" cy="92333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  <a:buFont typeface="Wingdings" pitchFamily="2" charset="2"/>
                <a:buChar char="v"/>
              </a:pP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b="1" dirty="0" err="1" smtClean="0">
                  <a:latin typeface="Times New Roman" pitchFamily="18" charset="0"/>
                  <a:cs typeface="Times New Roman" pitchFamily="18" charset="0"/>
                </a:rPr>
                <a:t>Purines</a:t>
              </a: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b="1" dirty="0">
                  <a:latin typeface="Times New Roman" pitchFamily="18" charset="0"/>
                  <a:cs typeface="Times New Roman" pitchFamily="18" charset="0"/>
                </a:rPr>
                <a:t>: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Purines are 9 membered double ringed nitrogenous bases which possess nitrogen at 1', 3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',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7' and 9' positions. They are adenine (A) and guanine (G).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52400" y="3429000"/>
              <a:ext cx="8839200" cy="133882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  <a:buFont typeface="Wingdings" pitchFamily="2" charset="2"/>
                <a:buChar char="v"/>
              </a:pP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b="1" dirty="0" err="1" smtClean="0">
                  <a:latin typeface="Times New Roman" pitchFamily="18" charset="0"/>
                  <a:cs typeface="Times New Roman" pitchFamily="18" charset="0"/>
                </a:rPr>
                <a:t>Pyramidine</a:t>
              </a:r>
              <a:r>
                <a:rPr lang="en-US" b="1" dirty="0">
                  <a:latin typeface="Times New Roman" pitchFamily="18" charset="0"/>
                  <a:cs typeface="Times New Roman" pitchFamily="18" charset="0"/>
                </a:rPr>
                <a:t>: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They are smaller molecule than purines. These are 6 membered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single 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ringed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nitrogenous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bases that contain nitrogen at 1' and 3' positions like cytosine (C), thymine (T)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and </a:t>
              </a:r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uracil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(U).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52400" y="76200"/>
            <a:ext cx="8839200" cy="6553200"/>
            <a:chOff x="152400" y="76200"/>
            <a:chExt cx="8839200" cy="6553200"/>
          </a:xfrm>
        </p:grpSpPr>
        <p:sp>
          <p:nvSpPr>
            <p:cNvPr id="2" name="TextBox 1"/>
            <p:cNvSpPr txBox="1"/>
            <p:nvPr/>
          </p:nvSpPr>
          <p:spPr>
            <a:xfrm>
              <a:off x="228600" y="76200"/>
              <a:ext cx="807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Phosphoric acid :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14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PO</a:t>
              </a:r>
              <a:r>
                <a:rPr lang="en-US" sz="14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that makes DNA acidic in nature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304800" y="533400"/>
              <a:ext cx="8458200" cy="4038600"/>
              <a:chOff x="838200" y="685800"/>
              <a:chExt cx="7467600" cy="4038600"/>
            </a:xfrm>
          </p:grpSpPr>
          <p:pic>
            <p:nvPicPr>
              <p:cNvPr id="5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042" t="8519"/>
              <a:stretch>
                <a:fillRect/>
              </a:stretch>
            </p:blipFill>
            <p:spPr bwMode="auto">
              <a:xfrm>
                <a:off x="838200" y="685800"/>
                <a:ext cx="7239000" cy="3657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" name="TextBox 5"/>
              <p:cNvSpPr txBox="1"/>
              <p:nvPr/>
            </p:nvSpPr>
            <p:spPr>
              <a:xfrm>
                <a:off x="838200" y="4355068"/>
                <a:ext cx="7467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                 Table:   Nucleotide and nucleic acid nomenclature</a:t>
                </a:r>
                <a:endParaRPr lang="en-US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152400" y="4875074"/>
              <a:ext cx="8839200" cy="175432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Nitrogen base form N-</a:t>
              </a:r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glycosidic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linkage with first carbon of pentose sugar to form a nucleoside.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Nitrogen of first place (N1) form bond with sugar in case of </a:t>
              </a:r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Pyrimidines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while in </a:t>
              </a:r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purines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nitrogen of ninth place (N9) form bond with sugar.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52400" y="304592"/>
            <a:ext cx="8839200" cy="6324808"/>
            <a:chOff x="152400" y="304592"/>
            <a:chExt cx="8839200" cy="6324808"/>
          </a:xfrm>
        </p:grpSpPr>
        <p:sp>
          <p:nvSpPr>
            <p:cNvPr id="3" name="TextBox 2"/>
            <p:cNvSpPr txBox="1"/>
            <p:nvPr/>
          </p:nvSpPr>
          <p:spPr>
            <a:xfrm>
              <a:off x="152400" y="304592"/>
              <a:ext cx="8839200" cy="632480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The base lies above the plane of sugar when the structure is written in the standard orientation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The configuration of the N-</a:t>
              </a:r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glycosidic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linkage is β .</a:t>
              </a:r>
            </a:p>
            <a:p>
              <a:pPr>
                <a:lnSpc>
                  <a:spcPct val="150000"/>
                </a:lnSpc>
              </a:pPr>
              <a:endParaRPr lang="en-US" i="1" dirty="0" smtClean="0">
                <a:latin typeface="Times New Roman" pitchFamily="18" charset="0"/>
                <a:cs typeface="Times New Roman" pitchFamily="18" charset="0"/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Ø"/>
              </a:pPr>
              <a:endParaRPr lang="en-US" i="1" dirty="0" smtClean="0">
                <a:latin typeface="Times New Roman" pitchFamily="18" charset="0"/>
                <a:cs typeface="Times New Roman" pitchFamily="18" charset="0"/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Ø"/>
              </a:pPr>
              <a:endParaRPr lang="en-US" i="1" dirty="0" smtClean="0">
                <a:latin typeface="Times New Roman" pitchFamily="18" charset="0"/>
                <a:cs typeface="Times New Roman" pitchFamily="18" charset="0"/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Ø"/>
              </a:pPr>
              <a:endParaRPr lang="en-US" i="1" dirty="0" smtClean="0">
                <a:latin typeface="Times New Roman" pitchFamily="18" charset="0"/>
                <a:cs typeface="Times New Roman" pitchFamily="18" charset="0"/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Ø"/>
              </a:pPr>
              <a:endParaRPr lang="en-US" dirty="0" smtClean="0">
                <a:latin typeface="Times New Roman" pitchFamily="18" charset="0"/>
                <a:cs typeface="Times New Roman" pitchFamily="18" charset="0"/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Phosphate form Phosphoester bond (covalent bond) with fifth Carbon of sugar to form a complete nucleotide.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The successive nucleotides of DNA covalently linked through phosphate-group 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“bridges”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5-phosphate group of one nucleotide unit is joined to the 3-hydroxyl group of the next nucleotide.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Two nucleotides are linked through 3’-5’ phosphodiester linkage to form a dinucleotide. More nucleotide can be joined in such a manner to form a polynucleotide.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057400" y="1600200"/>
              <a:ext cx="5029200" cy="2057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8839200" cy="17543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 polymer thus formed has at one end a free phosphate moiety at 5’-end of pentose sugar, which is referred to as 5’ – end of polynucleotide chain. Similarly, at the other end of the polymer the pentose has a free 3’-OH group which is referred to as 3’-end of the polynucleotide chain.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1471" t="4181"/>
          <a:stretch>
            <a:fillRect/>
          </a:stretch>
        </p:blipFill>
        <p:spPr bwMode="auto">
          <a:xfrm>
            <a:off x="1600200" y="1905000"/>
            <a:ext cx="5867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76200"/>
            <a:ext cx="8839200" cy="42473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condensation most commonly occurs between the alcohol of a 5-phosphate of one nucleotide and the 3-hydroxyl of the second with the elimination of H2O, forming a phosphodiester bond.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formation of phosphodiester bond in DNA and RNA exhibits directionality.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linear arrangement of nucleotides (Primary structure) proceeds in 5 to 3 direction.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backbone consists of the phosphate sugar chain that runs the length of the polynucleotide.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base pairing of nucleotides give secondary structure.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For DNA most important secondary structure consists of a double helix(two strands) held together by hydrogen bonding between the bases.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4267200"/>
            <a:ext cx="457200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 pitchFamily="34" charset="0"/>
              </a:rPr>
              <a:t>Structure of double stranded DNA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4648200"/>
            <a:ext cx="8839200" cy="21698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Wilkins and Franklin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studied DNA molecule with the help of X-ray crystallography.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With the help of this study,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Watson and Crick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(1953) proposed a double helix model for DNA. For this model Watson, Crick and Wilkins were awarded by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noble prize in 1962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Watson-Crick double helix model describes the features of the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 form of DNA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However, there are also many form of DNA (A and Z forms) distinct from B form of DNA.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76200" y="76200"/>
            <a:ext cx="8915400" cy="6443760"/>
            <a:chOff x="76200" y="76200"/>
            <a:chExt cx="8915400" cy="6443760"/>
          </a:xfrm>
        </p:grpSpPr>
        <p:sp>
          <p:nvSpPr>
            <p:cNvPr id="2" name="TextBox 1"/>
            <p:cNvSpPr txBox="1"/>
            <p:nvPr/>
          </p:nvSpPr>
          <p:spPr>
            <a:xfrm>
              <a:off x="76200" y="76200"/>
              <a:ext cx="2286000" cy="369332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 Black" pitchFamily="34" charset="0"/>
                </a:rPr>
                <a:t>Chargaff's Rule</a:t>
              </a:r>
              <a:endParaRPr lang="en-US" dirty="0">
                <a:latin typeface="Arial Black" pitchFamily="34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52400" y="533400"/>
              <a:ext cx="8839200" cy="341632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Erwin Chargaff (1950): Proposed 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two rules which is known as Chargaff's rule</a:t>
              </a:r>
            </a:p>
            <a:p>
              <a:pPr algn="just"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First rule: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 In a double stranded DNA amount of purine nucleotides is equals to amount of pyrimidine nucleotides i.e.  [A] + [G] = [T] + [C] </a:t>
              </a:r>
            </a:p>
            <a:p>
              <a:pPr algn="just"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The proportion of A is equal to T and so also of G is equal to C. but amount of [A] +[T] is not necessarily equal to [G] + [C]. Therefore, [A] = [T] ; [G] = [C].</a:t>
              </a:r>
            </a:p>
            <a:p>
              <a:pPr algn="just"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Second rule: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the composition of DNA varies from one species to another.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dirty="0" smtClean="0"/>
                <a:t>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The chargaaf’s rule is not valid (true) for RNA. It is valid only for double helical DNA. i.e. for RNA it is A ≠ U and G ≠ C.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52400" y="4038600"/>
              <a:ext cx="8839200" cy="646331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Arial Black" pitchFamily="34" charset="0"/>
                </a:rPr>
                <a:t>Important features of Watson and Crick double helical model (B-form) of DNA</a:t>
              </a:r>
              <a:endParaRPr lang="en-US" dirty="0">
                <a:latin typeface="Arial Black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52400" y="4765634"/>
              <a:ext cx="8839200" cy="175432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dirty="0" smtClean="0"/>
                <a:t>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The double helix comprises of two polynucleotide chains.</a:t>
              </a:r>
            </a:p>
            <a:p>
              <a:pPr algn="just"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Both polynucleotide chains are </a:t>
              </a: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anti-parallel and Complementary to each other.</a:t>
              </a:r>
            </a:p>
            <a:p>
              <a:pPr algn="just"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Each polynucleotide chain has a sugar-phosphate ‘backbone’ with </a:t>
              </a:r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nitrogeneous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bases directed inside the helix.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04800"/>
            <a:ext cx="8839200" cy="585955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Both strand of DNA held together by Hydrogen bonds. This H-bond are present between nitrogen bases of both strand. There are two hydrogen bonds between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 and T, and three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between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 and C.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both strand of DNA direction of phosphodiester bond is opposite. i.e., If direction of phosphodiester bond in one strand is 3’→5’ then it is 5’→3’ in another strand.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diameter of the helix is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20 Å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(2nm).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bases are nearly perpendicular to the helix axis, and adjacent bases are separated by 3.4 Å.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helical structure repeats every 34 Å (0.34 nm), so there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10 bases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(= 34 Å per repeat/3.4 Å per base) per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turn of helix.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There is a rotation of 36 degrees per base (360 degrees per full turn/10 bases per turn).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B- DNA,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right handed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10 base pairs per turn.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Spatial arrangement of two strands creates Major (wide) &amp; minor (narrow) Groove.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Bases are perpendicular to axis, sugars are at right angle to those of bases.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1161</Words>
  <Application>Microsoft Office PowerPoint</Application>
  <PresentationFormat>On-screen Show (4:3)</PresentationFormat>
  <Paragraphs>106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AMIT</dc:creator>
  <cp:lastModifiedBy>AMIT</cp:lastModifiedBy>
  <cp:revision>35</cp:revision>
  <dcterms:created xsi:type="dcterms:W3CDTF">2020-04-23T13:11:22Z</dcterms:created>
  <dcterms:modified xsi:type="dcterms:W3CDTF">2020-04-23T19:41:23Z</dcterms:modified>
</cp:coreProperties>
</file>